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85" r:id="rId4"/>
    <p:sldId id="282" r:id="rId5"/>
    <p:sldId id="284" r:id="rId6"/>
    <p:sldId id="258" r:id="rId7"/>
    <p:sldId id="283" r:id="rId8"/>
    <p:sldId id="259" r:id="rId9"/>
    <p:sldId id="260" r:id="rId10"/>
    <p:sldId id="261" r:id="rId11"/>
    <p:sldId id="286"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7" d="100"/>
          <a:sy n="77" d="100"/>
        </p:scale>
        <p:origin x="-161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3F19FA13-B4BD-464F-B237-E580E1D68A16}" type="datetimeFigureOut">
              <a:rPr lang="en-US" smtClean="0"/>
              <a:t>5/01/16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3484776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3F19FA13-B4BD-464F-B237-E580E1D68A16}" type="datetimeFigureOut">
              <a:rPr lang="en-US" smtClean="0"/>
              <a:t>5/01/16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513135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3F19FA13-B4BD-464F-B237-E580E1D68A16}" type="datetimeFigureOut">
              <a:rPr lang="en-US" smtClean="0"/>
              <a:t>5/01/16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42664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3F19FA13-B4BD-464F-B237-E580E1D68A16}" type="datetimeFigureOut">
              <a:rPr lang="en-US" smtClean="0"/>
              <a:t>5/01/16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2178971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3F19FA13-B4BD-464F-B237-E580E1D68A16}" type="datetimeFigureOut">
              <a:rPr lang="en-US" smtClean="0"/>
              <a:t>5/01/16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3232320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3F19FA13-B4BD-464F-B237-E580E1D68A16}" type="datetimeFigureOut">
              <a:rPr lang="en-US" smtClean="0"/>
              <a:t>5/01/16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1827086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9FA13-B4BD-464F-B237-E580E1D68A16}" type="datetimeFigureOut">
              <a:rPr lang="en-US" smtClean="0"/>
              <a:t>5/01/16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340061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3F19FA13-B4BD-464F-B237-E580E1D68A16}" type="datetimeFigureOut">
              <a:rPr lang="en-US" smtClean="0"/>
              <a:t>5/01/16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2623583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3F19FA13-B4BD-464F-B237-E580E1D68A16}" type="datetimeFigureOut">
              <a:rPr lang="en-US" smtClean="0"/>
              <a:t>5/01/16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316931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3F19FA13-B4BD-464F-B237-E580E1D68A16}" type="datetimeFigureOut">
              <a:rPr lang="en-US" smtClean="0"/>
              <a:t>5/01/16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3825603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3F19FA13-B4BD-464F-B237-E580E1D68A16}" type="datetimeFigureOut">
              <a:rPr lang="en-US" smtClean="0"/>
              <a:t>5/01/16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D3CBF-38EF-CD46-9D70-4410B0D0C778}" type="slidenum">
              <a:rPr lang="en-US" smtClean="0"/>
              <a:t>‹#›</a:t>
            </a:fld>
            <a:endParaRPr lang="en-US"/>
          </a:p>
        </p:txBody>
      </p:sp>
    </p:spTree>
    <p:extLst>
      <p:ext uri="{BB962C8B-B14F-4D97-AF65-F5344CB8AC3E}">
        <p14:creationId xmlns:p14="http://schemas.microsoft.com/office/powerpoint/2010/main" val="21228470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19FA13-B4BD-464F-B237-E580E1D68A16}" type="datetimeFigureOut">
              <a:rPr lang="en-US" smtClean="0"/>
              <a:t>5/01/16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AD3CBF-38EF-CD46-9D70-4410B0D0C778}" type="slidenum">
              <a:rPr lang="en-US" smtClean="0"/>
              <a:t>‹#›</a:t>
            </a:fld>
            <a:endParaRPr lang="en-US"/>
          </a:p>
        </p:txBody>
      </p:sp>
    </p:spTree>
    <p:extLst>
      <p:ext uri="{BB962C8B-B14F-4D97-AF65-F5344CB8AC3E}">
        <p14:creationId xmlns:p14="http://schemas.microsoft.com/office/powerpoint/2010/main" val="612942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osmanartgallery.org.au/exhibitions/curlew-artists-camp-self-guided-to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rPr>
              <a:t>MOSMAN’S ARTISTS</a:t>
            </a:r>
            <a:r>
              <a:rPr lang="en-US" b="1" dirty="0" smtClean="0">
                <a:solidFill>
                  <a:srgbClr val="FF0000"/>
                </a:solidFill>
              </a:rPr>
              <a:t>’ </a:t>
            </a:r>
            <a:r>
              <a:rPr lang="en-US" b="1" dirty="0" smtClean="0">
                <a:solidFill>
                  <a:srgbClr val="FF0000"/>
                </a:solidFill>
              </a:rPr>
              <a:t>CAMPS</a:t>
            </a:r>
            <a:endParaRPr lang="en-US" b="1" dirty="0">
              <a:solidFill>
                <a:srgbClr val="FF0000"/>
              </a:solidFill>
            </a:endParaRPr>
          </a:p>
        </p:txBody>
      </p:sp>
      <p:sp>
        <p:nvSpPr>
          <p:cNvPr id="3" name="Subtitle 2"/>
          <p:cNvSpPr>
            <a:spLocks noGrp="1"/>
          </p:cNvSpPr>
          <p:nvPr>
            <p:ph type="subTitle" idx="1"/>
          </p:nvPr>
        </p:nvSpPr>
        <p:spPr/>
        <p:txBody>
          <a:bodyPr/>
          <a:lstStyle/>
          <a:p>
            <a:r>
              <a:rPr lang="en-US" dirty="0" smtClean="0">
                <a:solidFill>
                  <a:srgbClr val="FF0000"/>
                </a:solidFill>
              </a:rPr>
              <a:t>David Carment</a:t>
            </a:r>
            <a:endParaRPr lang="en-US" dirty="0">
              <a:solidFill>
                <a:srgbClr val="FF0000"/>
              </a:solidFill>
            </a:endParaRPr>
          </a:p>
        </p:txBody>
      </p:sp>
    </p:spTree>
    <p:extLst>
      <p:ext uri="{BB962C8B-B14F-4D97-AF65-F5344CB8AC3E}">
        <p14:creationId xmlns:p14="http://schemas.microsoft.com/office/powerpoint/2010/main" val="30237680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6"/>
            <a:ext cx="8229600" cy="1143000"/>
          </a:xfrm>
        </p:spPr>
        <p:txBody>
          <a:bodyPr>
            <a:normAutofit fontScale="90000"/>
          </a:bodyPr>
          <a:lstStyle/>
          <a:p>
            <a:r>
              <a:rPr lang="en-US" sz="3100" dirty="0" smtClean="0"/>
              <a:t>Mosman in 1893 showing the artists’ camps</a:t>
            </a:r>
            <a:r>
              <a:rPr lang="en-US" sz="3100" smtClean="0"/>
              <a:t>’ positions</a:t>
            </a:r>
            <a:r>
              <a:rPr lang="en-US" sz="3100" dirty="0" smtClean="0"/>
              <a:t/>
            </a:r>
            <a:br>
              <a:rPr lang="en-US" sz="3100" dirty="0" smtClean="0"/>
            </a:br>
            <a:r>
              <a:rPr lang="en-US" sz="2700" dirty="0" smtClean="0"/>
              <a:t>(</a:t>
            </a:r>
            <a:r>
              <a:rPr lang="en-US" sz="2700" dirty="0" err="1" smtClean="0"/>
              <a:t>Albie</a:t>
            </a:r>
            <a:r>
              <a:rPr lang="en-US" sz="2700" dirty="0" smtClean="0"/>
              <a:t> </a:t>
            </a:r>
            <a:r>
              <a:rPr lang="en-US" sz="2700" dirty="0" err="1" smtClean="0"/>
              <a:t>Thoms</a:t>
            </a:r>
            <a:r>
              <a:rPr lang="en-US" sz="2700" dirty="0" smtClean="0"/>
              <a:t> </a:t>
            </a:r>
            <a:r>
              <a:rPr lang="en-US" sz="2700" i="1" dirty="0" smtClean="0"/>
              <a:t>et al, Bohemians in the Bush: The Artists’ Camps of Mosman</a:t>
            </a:r>
            <a:r>
              <a:rPr lang="en-US" sz="2700" dirty="0" smtClean="0"/>
              <a:t>, Art Gallery of New South Wales, Sydney, 1991)</a:t>
            </a:r>
            <a:endParaRPr lang="en-US" sz="2700" dirty="0"/>
          </a:p>
        </p:txBody>
      </p:sp>
      <p:pic>
        <p:nvPicPr>
          <p:cNvPr id="4" name="Content Placeholder 3" descr="ACGENA.jpg"/>
          <p:cNvPicPr>
            <a:picLocks noGrp="1" noChangeAspect="1"/>
          </p:cNvPicPr>
          <p:nvPr>
            <p:ph idx="1"/>
          </p:nvPr>
        </p:nvPicPr>
        <p:blipFill>
          <a:blip r:embed="rId2">
            <a:extLst>
              <a:ext uri="{28A0092B-C50C-407E-A947-70E740481C1C}">
                <a14:useLocalDpi xmlns:a14="http://schemas.microsoft.com/office/drawing/2010/main" val="0"/>
              </a:ext>
            </a:extLst>
          </a:blip>
          <a:srcRect l="-12852" r="-12852"/>
          <a:stretch>
            <a:fillRect/>
          </a:stretch>
        </p:blipFill>
        <p:spPr/>
      </p:pic>
    </p:spTree>
    <p:extLst>
      <p:ext uri="{BB962C8B-B14F-4D97-AF65-F5344CB8AC3E}">
        <p14:creationId xmlns:p14="http://schemas.microsoft.com/office/powerpoint/2010/main" val="183266468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sz="3600" dirty="0" smtClean="0"/>
              <a:t>Most artists at the Mosman camps belonged to the Heidelberg School. Greatly influenced by French impressionism, they painted in the open air (</a:t>
            </a:r>
            <a:r>
              <a:rPr lang="en-US" sz="3600" i="1" dirty="0" smtClean="0"/>
              <a:t>en </a:t>
            </a:r>
            <a:r>
              <a:rPr lang="en-US" sz="3600" i="1" dirty="0" err="1" smtClean="0"/>
              <a:t>plein</a:t>
            </a:r>
            <a:r>
              <a:rPr lang="en-US" sz="3600" i="1" dirty="0" smtClean="0"/>
              <a:t> air</a:t>
            </a:r>
            <a:r>
              <a:rPr lang="en-US" sz="3600" dirty="0" smtClean="0"/>
              <a:t>) to capture the Australian landscape’s light and colour.</a:t>
            </a:r>
          </a:p>
          <a:p>
            <a:r>
              <a:rPr lang="en-US" sz="3600" dirty="0" smtClean="0"/>
              <a:t>Mosman artists’ camps provided retreats ‘from bourgeois urban existence’. They were places for ‘painting, swimming, fishing and conviviality’. The camps helped ensure that ‘Mosman may well have been painted more than any other Australian landscape’ (Gavin Souter, </a:t>
            </a:r>
            <a:r>
              <a:rPr lang="en-US" sz="3600" i="1" dirty="0" smtClean="0"/>
              <a:t>Time &amp; Tides: A Middle Harbour Memoir</a:t>
            </a:r>
            <a:r>
              <a:rPr lang="en-US" sz="3600" dirty="0" smtClean="0"/>
              <a:t>, Simon &amp; Schuster, Sydney, 2004). </a:t>
            </a:r>
          </a:p>
          <a:p>
            <a:pPr marL="0" indent="0">
              <a:buNone/>
            </a:pPr>
            <a:endParaRPr lang="en-US" sz="2400" dirty="0"/>
          </a:p>
        </p:txBody>
      </p:sp>
    </p:spTree>
    <p:extLst>
      <p:ext uri="{BB962C8B-B14F-4D97-AF65-F5344CB8AC3E}">
        <p14:creationId xmlns:p14="http://schemas.microsoft.com/office/powerpoint/2010/main" val="15632990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Julian Ashton painting </a:t>
            </a:r>
            <a:r>
              <a:rPr lang="en-US" sz="2800" i="1" dirty="0" smtClean="0"/>
              <a:t>en </a:t>
            </a:r>
            <a:r>
              <a:rPr lang="en-US" sz="2800" i="1" dirty="0" err="1" smtClean="0"/>
              <a:t>plein</a:t>
            </a:r>
            <a:r>
              <a:rPr lang="en-US" sz="2800" i="1" dirty="0" smtClean="0"/>
              <a:t> air</a:t>
            </a:r>
            <a:r>
              <a:rPr lang="en-US" sz="2800" dirty="0" smtClean="0"/>
              <a:t/>
            </a:r>
            <a:br>
              <a:rPr lang="en-US" sz="2800" dirty="0" smtClean="0"/>
            </a:br>
            <a:r>
              <a:rPr lang="en-US" sz="2400" dirty="0" smtClean="0"/>
              <a:t>(Julian Ashton Art School)</a:t>
            </a:r>
            <a:endParaRPr lang="en-US" sz="2400" dirty="0"/>
          </a:p>
        </p:txBody>
      </p:sp>
      <p:pic>
        <p:nvPicPr>
          <p:cNvPr id="4" name="Content Placeholder 3" descr="ASHTONA.jpg"/>
          <p:cNvPicPr>
            <a:picLocks noGrp="1" noChangeAspect="1"/>
          </p:cNvPicPr>
          <p:nvPr>
            <p:ph idx="1"/>
          </p:nvPr>
        </p:nvPicPr>
        <p:blipFill>
          <a:blip r:embed="rId2">
            <a:extLst>
              <a:ext uri="{28A0092B-C50C-407E-A947-70E740481C1C}">
                <a14:useLocalDpi xmlns:a14="http://schemas.microsoft.com/office/drawing/2010/main" val="0"/>
              </a:ext>
            </a:extLst>
          </a:blip>
          <a:srcRect l="-69268" r="-69268"/>
          <a:stretch>
            <a:fillRect/>
          </a:stretch>
        </p:blipFill>
        <p:spPr/>
      </p:pic>
    </p:spTree>
    <p:extLst>
      <p:ext uri="{BB962C8B-B14F-4D97-AF65-F5344CB8AC3E}">
        <p14:creationId xmlns:p14="http://schemas.microsoft.com/office/powerpoint/2010/main" val="267739421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smtClean="0"/>
              <a:t>Euroka</a:t>
            </a:r>
            <a:r>
              <a:rPr lang="en-US" sz="2800" dirty="0" smtClean="0"/>
              <a:t> Camp, Edwards Beach (Balmoral)</a:t>
            </a:r>
            <a:endParaRPr lang="en-US" sz="2800" dirty="0"/>
          </a:p>
        </p:txBody>
      </p:sp>
      <p:sp>
        <p:nvSpPr>
          <p:cNvPr id="3" name="Content Placeholder 2"/>
          <p:cNvSpPr>
            <a:spLocks noGrp="1"/>
          </p:cNvSpPr>
          <p:nvPr>
            <p:ph idx="1"/>
          </p:nvPr>
        </p:nvSpPr>
        <p:spPr/>
        <p:txBody>
          <a:bodyPr>
            <a:normAutofit fontScale="92500"/>
          </a:bodyPr>
          <a:lstStyle/>
          <a:p>
            <a:r>
              <a:rPr lang="en-US" sz="2800" dirty="0" smtClean="0"/>
              <a:t>The famous cartoonist Livingston Hopkins (‘Hop’) established the camp in 1883. Artists such as Julian Ashton and Henry Fullwood subsequently joined him.</a:t>
            </a:r>
          </a:p>
          <a:p>
            <a:r>
              <a:rPr lang="en-US" sz="2800" dirty="0" smtClean="0"/>
              <a:t>There were tents with wooden floors and carpets. There was a separate dining tent.</a:t>
            </a:r>
          </a:p>
          <a:p>
            <a:r>
              <a:rPr lang="en-US" sz="2800" dirty="0" smtClean="0"/>
              <a:t>The writers Robert Louis Stevenson and Ada Cambridge visited the camp.  </a:t>
            </a:r>
          </a:p>
          <a:p>
            <a:r>
              <a:rPr lang="en-US" sz="2800" dirty="0" smtClean="0"/>
              <a:t>1903 legislation allowing for daylight bathing brought crowds of people to the nearby beach and led to the camp’s demise. </a:t>
            </a:r>
            <a:endParaRPr lang="en-US" sz="2800" dirty="0"/>
          </a:p>
        </p:txBody>
      </p:sp>
    </p:spTree>
    <p:extLst>
      <p:ext uri="{BB962C8B-B14F-4D97-AF65-F5344CB8AC3E}">
        <p14:creationId xmlns:p14="http://schemas.microsoft.com/office/powerpoint/2010/main" val="346506120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smtClean="0"/>
              <a:t>Euroka</a:t>
            </a:r>
            <a:r>
              <a:rPr lang="en-US" sz="2800" dirty="0" smtClean="0"/>
              <a:t> Camp </a:t>
            </a:r>
            <a:r>
              <a:rPr lang="en-US" sz="2800" dirty="0"/>
              <a:t/>
            </a:r>
            <a:br>
              <a:rPr lang="en-US" sz="2800" dirty="0"/>
            </a:br>
            <a:r>
              <a:rPr lang="en-US" sz="2400" dirty="0" smtClean="0"/>
              <a:t>(Mosman Library)</a:t>
            </a:r>
            <a:endParaRPr lang="en-US" sz="2400" dirty="0"/>
          </a:p>
        </p:txBody>
      </p:sp>
      <p:pic>
        <p:nvPicPr>
          <p:cNvPr id="4" name="Content Placeholder 3" descr="ACBALMORALB.jpg"/>
          <p:cNvPicPr>
            <a:picLocks noGrp="1" noChangeAspect="1"/>
          </p:cNvPicPr>
          <p:nvPr>
            <p:ph idx="1"/>
          </p:nvPr>
        </p:nvPicPr>
        <p:blipFill>
          <a:blip r:embed="rId2">
            <a:extLst>
              <a:ext uri="{28A0092B-C50C-407E-A947-70E740481C1C}">
                <a14:useLocalDpi xmlns:a14="http://schemas.microsoft.com/office/drawing/2010/main" val="0"/>
              </a:ext>
            </a:extLst>
          </a:blip>
          <a:srcRect l="-2902" r="-2902"/>
          <a:stretch>
            <a:fillRect/>
          </a:stretch>
        </p:blipFill>
        <p:spPr/>
      </p:pic>
    </p:spTree>
    <p:extLst>
      <p:ext uri="{BB962C8B-B14F-4D97-AF65-F5344CB8AC3E}">
        <p14:creationId xmlns:p14="http://schemas.microsoft.com/office/powerpoint/2010/main" val="63659403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Charles </a:t>
            </a:r>
            <a:r>
              <a:rPr lang="en-US" sz="2800" dirty="0" err="1" smtClean="0"/>
              <a:t>Conder</a:t>
            </a:r>
            <a:r>
              <a:rPr lang="en-US" sz="2800" dirty="0" smtClean="0"/>
              <a:t>, </a:t>
            </a:r>
            <a:r>
              <a:rPr lang="en-US" sz="2800" i="1" dirty="0" smtClean="0"/>
              <a:t>Balmoral Beach 1888</a:t>
            </a:r>
            <a:br>
              <a:rPr lang="en-US" sz="2800" i="1" dirty="0" smtClean="0"/>
            </a:br>
            <a:r>
              <a:rPr lang="en-US" sz="2400" dirty="0" smtClean="0"/>
              <a:t>(private collection)</a:t>
            </a:r>
            <a:endParaRPr lang="en-US" sz="2400" dirty="0"/>
          </a:p>
        </p:txBody>
      </p:sp>
      <p:pic>
        <p:nvPicPr>
          <p:cNvPr id="5" name="Content Placeholder 4" descr="ASHTONB.jpg"/>
          <p:cNvPicPr>
            <a:picLocks noGrp="1" noChangeAspect="1"/>
          </p:cNvPicPr>
          <p:nvPr>
            <p:ph idx="1"/>
          </p:nvPr>
        </p:nvPicPr>
        <p:blipFill>
          <a:blip r:embed="rId2">
            <a:extLst>
              <a:ext uri="{28A0092B-C50C-407E-A947-70E740481C1C}">
                <a14:useLocalDpi xmlns:a14="http://schemas.microsoft.com/office/drawing/2010/main" val="0"/>
              </a:ext>
            </a:extLst>
          </a:blip>
          <a:srcRect l="-7486" r="-7486"/>
          <a:stretch>
            <a:fillRect/>
          </a:stretch>
        </p:blipFill>
        <p:spPr/>
      </p:pic>
    </p:spTree>
    <p:extLst>
      <p:ext uri="{BB962C8B-B14F-4D97-AF65-F5344CB8AC3E}">
        <p14:creationId xmlns:p14="http://schemas.microsoft.com/office/powerpoint/2010/main" val="154648974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Sydney Long, </a:t>
            </a:r>
            <a:r>
              <a:rPr lang="en-US" sz="2800" i="1" dirty="0" smtClean="0"/>
              <a:t>Balmoral 1892</a:t>
            </a:r>
            <a:br>
              <a:rPr lang="en-US" sz="2800" i="1" dirty="0" smtClean="0"/>
            </a:br>
            <a:r>
              <a:rPr lang="en-US" sz="2400" dirty="0" smtClean="0"/>
              <a:t>(private collection)</a:t>
            </a:r>
            <a:endParaRPr lang="en-US" sz="2400" dirty="0"/>
          </a:p>
        </p:txBody>
      </p:sp>
      <p:pic>
        <p:nvPicPr>
          <p:cNvPr id="4" name="Content Placeholder 3" descr="ACBALMORALA.jpg"/>
          <p:cNvPicPr>
            <a:picLocks noGrp="1" noChangeAspect="1"/>
          </p:cNvPicPr>
          <p:nvPr>
            <p:ph idx="1"/>
          </p:nvPr>
        </p:nvPicPr>
        <p:blipFill>
          <a:blip r:embed="rId2">
            <a:extLst>
              <a:ext uri="{28A0092B-C50C-407E-A947-70E740481C1C}">
                <a14:useLocalDpi xmlns:a14="http://schemas.microsoft.com/office/drawing/2010/main" val="0"/>
              </a:ext>
            </a:extLst>
          </a:blip>
          <a:srcRect l="-25561" r="-25561"/>
          <a:stretch>
            <a:fillRect/>
          </a:stretch>
        </p:blipFill>
        <p:spPr/>
      </p:pic>
    </p:spTree>
    <p:extLst>
      <p:ext uri="{BB962C8B-B14F-4D97-AF65-F5344CB8AC3E}">
        <p14:creationId xmlns:p14="http://schemas.microsoft.com/office/powerpoint/2010/main" val="129704664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smtClean="0"/>
              <a:t>Euroka</a:t>
            </a:r>
            <a:r>
              <a:rPr lang="en-US" sz="2800" dirty="0" smtClean="0"/>
              <a:t> Camp site in 2015</a:t>
            </a:r>
            <a:br>
              <a:rPr lang="en-US" sz="2800" dirty="0" smtClean="0"/>
            </a:br>
            <a:r>
              <a:rPr lang="en-US" sz="2400" dirty="0" smtClean="0"/>
              <a:t>(David Carment)</a:t>
            </a:r>
            <a:endParaRPr lang="en-US" sz="2400" dirty="0"/>
          </a:p>
        </p:txBody>
      </p:sp>
      <p:pic>
        <p:nvPicPr>
          <p:cNvPr id="4" name="Content Placeholder 3" descr="ACBALMORAL2.jpg"/>
          <p:cNvPicPr>
            <a:picLocks noGrp="1" noChangeAspect="1"/>
          </p:cNvPicPr>
          <p:nvPr>
            <p:ph idx="1"/>
          </p:nvPr>
        </p:nvPicPr>
        <p:blipFill>
          <a:blip r:embed="rId2">
            <a:extLst>
              <a:ext uri="{28A0092B-C50C-407E-A947-70E740481C1C}">
                <a14:useLocalDpi xmlns:a14="http://schemas.microsoft.com/office/drawing/2010/main" val="0"/>
              </a:ext>
            </a:extLst>
          </a:blip>
          <a:srcRect t="-2284" b="-2284"/>
          <a:stretch>
            <a:fillRect/>
          </a:stretch>
        </p:blipFill>
        <p:spPr/>
      </p:pic>
    </p:spTree>
    <p:extLst>
      <p:ext uri="{BB962C8B-B14F-4D97-AF65-F5344CB8AC3E}">
        <p14:creationId xmlns:p14="http://schemas.microsoft.com/office/powerpoint/2010/main" val="240637910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 plaque at </a:t>
            </a:r>
            <a:r>
              <a:rPr lang="en-US" sz="2800" dirty="0" err="1" smtClean="0"/>
              <a:t>Euroka</a:t>
            </a:r>
            <a:r>
              <a:rPr lang="en-US" sz="2800" dirty="0" smtClean="0"/>
              <a:t> Camp site in 2015</a:t>
            </a:r>
            <a:br>
              <a:rPr lang="en-US" sz="2800" dirty="0" smtClean="0"/>
            </a:br>
            <a:r>
              <a:rPr lang="en-US" sz="2400" dirty="0" smtClean="0"/>
              <a:t>(David Carment)</a:t>
            </a:r>
            <a:endParaRPr lang="en-US" sz="2400" dirty="0"/>
          </a:p>
        </p:txBody>
      </p:sp>
      <p:pic>
        <p:nvPicPr>
          <p:cNvPr id="4" name="Content Placeholder 3" descr="ACBalmoral1.jpg"/>
          <p:cNvPicPr>
            <a:picLocks noGrp="1" noChangeAspect="1"/>
          </p:cNvPicPr>
          <p:nvPr>
            <p:ph idx="1"/>
          </p:nvPr>
        </p:nvPicPr>
        <p:blipFill>
          <a:blip r:embed="rId2">
            <a:extLst>
              <a:ext uri="{28A0092B-C50C-407E-A947-70E740481C1C}">
                <a14:useLocalDpi xmlns:a14="http://schemas.microsoft.com/office/drawing/2010/main" val="0"/>
              </a:ext>
            </a:extLst>
          </a:blip>
          <a:srcRect l="-62940" r="-62940"/>
          <a:stretch>
            <a:fillRect/>
          </a:stretch>
        </p:blipFill>
        <p:spPr/>
      </p:pic>
    </p:spTree>
    <p:extLst>
      <p:ext uri="{BB962C8B-B14F-4D97-AF65-F5344CB8AC3E}">
        <p14:creationId xmlns:p14="http://schemas.microsoft.com/office/powerpoint/2010/main" val="4094296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Camp, Little Sirius Cove</a:t>
            </a:r>
            <a:endParaRPr lang="en-US" sz="2800" dirty="0"/>
          </a:p>
        </p:txBody>
      </p:sp>
      <p:sp>
        <p:nvSpPr>
          <p:cNvPr id="3" name="Content Placeholder 2"/>
          <p:cNvSpPr>
            <a:spLocks noGrp="1"/>
          </p:cNvSpPr>
          <p:nvPr>
            <p:ph idx="1"/>
          </p:nvPr>
        </p:nvSpPr>
        <p:spPr/>
        <p:txBody>
          <a:bodyPr>
            <a:noAutofit/>
          </a:bodyPr>
          <a:lstStyle/>
          <a:p>
            <a:r>
              <a:rPr lang="en-US" sz="2800" dirty="0" smtClean="0"/>
              <a:t>The camp existed from 1890 to 1912. Its founder was the clothing manufacturer Reuben </a:t>
            </a:r>
            <a:r>
              <a:rPr lang="en-US" sz="2800" dirty="0" err="1" smtClean="0"/>
              <a:t>Brasch</a:t>
            </a:r>
            <a:r>
              <a:rPr lang="en-US" sz="2800" dirty="0" smtClean="0"/>
              <a:t>.</a:t>
            </a:r>
          </a:p>
          <a:p>
            <a:r>
              <a:rPr lang="en-US" sz="2800" dirty="0" smtClean="0"/>
              <a:t>Tom Roberts and Arthur </a:t>
            </a:r>
            <a:r>
              <a:rPr lang="en-US" sz="2800" dirty="0" err="1" smtClean="0"/>
              <a:t>Streeton</a:t>
            </a:r>
            <a:r>
              <a:rPr lang="en-US" sz="2800" dirty="0" smtClean="0"/>
              <a:t> painted there between 1890 and 1896.</a:t>
            </a:r>
          </a:p>
          <a:p>
            <a:r>
              <a:rPr lang="en-US" sz="2800" dirty="0" smtClean="0"/>
              <a:t>They and other well known artists lived in tents on the foreshore. The camp had a dining tent, a billiards tent and well maintained gardens. Some of the tents were filled with heavy and ornate furniture.</a:t>
            </a:r>
          </a:p>
          <a:p>
            <a:r>
              <a:rPr lang="en-US" sz="2800" dirty="0" smtClean="0"/>
              <a:t>The camp closed when the decision was made to create </a:t>
            </a:r>
            <a:r>
              <a:rPr lang="en-US" sz="2800" dirty="0" err="1" smtClean="0"/>
              <a:t>Taronga</a:t>
            </a:r>
            <a:r>
              <a:rPr lang="en-US" sz="2800" dirty="0" smtClean="0"/>
              <a:t> Park Zoo</a:t>
            </a:r>
            <a:r>
              <a:rPr lang="en-US" sz="2800" dirty="0"/>
              <a:t>.</a:t>
            </a:r>
          </a:p>
        </p:txBody>
      </p:sp>
    </p:spTree>
    <p:extLst>
      <p:ext uri="{BB962C8B-B14F-4D97-AF65-F5344CB8AC3E}">
        <p14:creationId xmlns:p14="http://schemas.microsoft.com/office/powerpoint/2010/main" val="38001953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Camp</a:t>
            </a:r>
            <a:br>
              <a:rPr lang="en-US" sz="2800" dirty="0" smtClean="0"/>
            </a:br>
            <a:r>
              <a:rPr lang="en-US" sz="2400" dirty="0" smtClean="0"/>
              <a:t>(Fred Delmar, private collection)</a:t>
            </a:r>
            <a:endParaRPr lang="en-US" sz="2400" dirty="0"/>
          </a:p>
        </p:txBody>
      </p:sp>
      <p:pic>
        <p:nvPicPr>
          <p:cNvPr id="4" name="Content Placeholder 3" descr="ACCURLEWD.jpg"/>
          <p:cNvPicPr>
            <a:picLocks noGrp="1" noChangeAspect="1"/>
          </p:cNvPicPr>
          <p:nvPr>
            <p:ph idx="1"/>
          </p:nvPr>
        </p:nvPicPr>
        <p:blipFill>
          <a:blip r:embed="rId2">
            <a:extLst>
              <a:ext uri="{28A0092B-C50C-407E-A947-70E740481C1C}">
                <a14:useLocalDpi xmlns:a14="http://schemas.microsoft.com/office/drawing/2010/main" val="0"/>
              </a:ext>
            </a:extLst>
          </a:blip>
          <a:srcRect l="-10301" r="-10301"/>
          <a:stretch>
            <a:fillRect/>
          </a:stretch>
        </p:blipFill>
        <p:spPr/>
      </p:pic>
    </p:spTree>
    <p:extLst>
      <p:ext uri="{BB962C8B-B14F-4D97-AF65-F5344CB8AC3E}">
        <p14:creationId xmlns:p14="http://schemas.microsoft.com/office/powerpoint/2010/main" val="75073358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 interior of Fred Lane’s tent at Curlew Camp</a:t>
            </a:r>
            <a:br>
              <a:rPr lang="en-US" sz="2800" dirty="0" smtClean="0"/>
            </a:br>
            <a:r>
              <a:rPr lang="en-US" sz="2400" dirty="0" smtClean="0"/>
              <a:t>(Norman Studios, Jean </a:t>
            </a:r>
            <a:r>
              <a:rPr lang="en-US" sz="2400" dirty="0" err="1" smtClean="0"/>
              <a:t>Rubensohn</a:t>
            </a:r>
            <a:r>
              <a:rPr lang="en-US" sz="2400" dirty="0" smtClean="0"/>
              <a:t> Collection)</a:t>
            </a:r>
            <a:endParaRPr lang="en-US" sz="2400" dirty="0"/>
          </a:p>
        </p:txBody>
      </p:sp>
      <p:pic>
        <p:nvPicPr>
          <p:cNvPr id="4" name="Content Placeholder 3" descr="ACURLEWE copy.jpg"/>
          <p:cNvPicPr>
            <a:picLocks noGrp="1" noChangeAspect="1"/>
          </p:cNvPicPr>
          <p:nvPr>
            <p:ph idx="1"/>
          </p:nvPr>
        </p:nvPicPr>
        <p:blipFill>
          <a:blip r:embed="rId2">
            <a:extLst>
              <a:ext uri="{28A0092B-C50C-407E-A947-70E740481C1C}">
                <a14:useLocalDpi xmlns:a14="http://schemas.microsoft.com/office/drawing/2010/main" val="0"/>
              </a:ext>
            </a:extLst>
          </a:blip>
          <a:srcRect l="-17136" r="-17136"/>
          <a:stretch>
            <a:fillRect/>
          </a:stretch>
        </p:blipFill>
        <p:spPr/>
      </p:pic>
    </p:spTree>
    <p:extLst>
      <p:ext uri="{BB962C8B-B14F-4D97-AF65-F5344CB8AC3E}">
        <p14:creationId xmlns:p14="http://schemas.microsoft.com/office/powerpoint/2010/main" val="428079731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Playing cricket at Whiting Beach near Curlew Camp</a:t>
            </a:r>
            <a:br>
              <a:rPr lang="en-US" sz="2800" dirty="0" smtClean="0"/>
            </a:br>
            <a:r>
              <a:rPr lang="en-US" sz="2400" dirty="0" smtClean="0"/>
              <a:t>(R. Cherry, private collection)</a:t>
            </a:r>
            <a:endParaRPr lang="en-US" sz="2400" dirty="0"/>
          </a:p>
        </p:txBody>
      </p:sp>
      <p:pic>
        <p:nvPicPr>
          <p:cNvPr id="4" name="Content Placeholder 3" descr="ACCURLEWE.jpg"/>
          <p:cNvPicPr>
            <a:picLocks noGrp="1" noChangeAspect="1"/>
          </p:cNvPicPr>
          <p:nvPr>
            <p:ph idx="1"/>
          </p:nvPr>
        </p:nvPicPr>
        <p:blipFill>
          <a:blip r:embed="rId2">
            <a:extLst>
              <a:ext uri="{28A0092B-C50C-407E-A947-70E740481C1C}">
                <a14:useLocalDpi xmlns:a14="http://schemas.microsoft.com/office/drawing/2010/main" val="0"/>
              </a:ext>
            </a:extLst>
          </a:blip>
          <a:srcRect l="-13895" r="-13895"/>
          <a:stretch>
            <a:fillRect/>
          </a:stretch>
        </p:blipFill>
        <p:spPr/>
      </p:pic>
    </p:spTree>
    <p:extLst>
      <p:ext uri="{BB962C8B-B14F-4D97-AF65-F5344CB8AC3E}">
        <p14:creationId xmlns:p14="http://schemas.microsoft.com/office/powerpoint/2010/main" val="280671034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Tom Roberts, </a:t>
            </a:r>
            <a:r>
              <a:rPr lang="en-US" sz="2800" i="1" dirty="0" smtClean="0"/>
              <a:t>The camp, Sirius Cove 1899</a:t>
            </a:r>
            <a:br>
              <a:rPr lang="en-US" sz="2800" i="1" dirty="0" smtClean="0"/>
            </a:br>
            <a:r>
              <a:rPr lang="en-US" sz="2400" dirty="0" smtClean="0"/>
              <a:t>(Art Gallery of New South Wales)</a:t>
            </a:r>
            <a:endParaRPr lang="en-US" sz="2400" dirty="0"/>
          </a:p>
        </p:txBody>
      </p:sp>
      <p:pic>
        <p:nvPicPr>
          <p:cNvPr id="5" name="Content Placeholder 4" descr="ACCURLEWA.jpg"/>
          <p:cNvPicPr>
            <a:picLocks noGrp="1" noChangeAspect="1"/>
          </p:cNvPicPr>
          <p:nvPr>
            <p:ph idx="1"/>
          </p:nvPr>
        </p:nvPicPr>
        <p:blipFill>
          <a:blip r:embed="rId2">
            <a:extLst>
              <a:ext uri="{28A0092B-C50C-407E-A947-70E740481C1C}">
                <a14:useLocalDpi xmlns:a14="http://schemas.microsoft.com/office/drawing/2010/main" val="0"/>
              </a:ext>
            </a:extLst>
          </a:blip>
          <a:srcRect l="-15173" r="-15173"/>
          <a:stretch>
            <a:fillRect/>
          </a:stretch>
        </p:blipFill>
        <p:spPr/>
      </p:pic>
    </p:spTree>
    <p:extLst>
      <p:ext uri="{BB962C8B-B14F-4D97-AF65-F5344CB8AC3E}">
        <p14:creationId xmlns:p14="http://schemas.microsoft.com/office/powerpoint/2010/main" val="142052265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Arthur </a:t>
            </a:r>
            <a:r>
              <a:rPr lang="en-US" sz="3100" dirty="0" err="1" smtClean="0"/>
              <a:t>Streeton</a:t>
            </a:r>
            <a:r>
              <a:rPr lang="en-US" sz="3100" dirty="0" smtClean="0"/>
              <a:t>, </a:t>
            </a:r>
            <a:r>
              <a:rPr lang="en-US" sz="3100" i="1" dirty="0" smtClean="0"/>
              <a:t>Near </a:t>
            </a:r>
            <a:r>
              <a:rPr lang="en-US" sz="3100" i="1" dirty="0" err="1" smtClean="0"/>
              <a:t>Streeton’s</a:t>
            </a:r>
            <a:r>
              <a:rPr lang="en-US" sz="3100" i="1" dirty="0" smtClean="0"/>
              <a:t> Camp at Sirius Cove 1892</a:t>
            </a:r>
            <a:br>
              <a:rPr lang="en-US" sz="3100" i="1" dirty="0" smtClean="0"/>
            </a:br>
            <a:r>
              <a:rPr lang="en-US" sz="2700" dirty="0" smtClean="0"/>
              <a:t>(New England Regional Art Museum)</a:t>
            </a:r>
            <a:endParaRPr lang="en-US" sz="2700" dirty="0"/>
          </a:p>
        </p:txBody>
      </p:sp>
      <p:pic>
        <p:nvPicPr>
          <p:cNvPr id="4" name="Content Placeholder 3" descr="ACCURLEWB.jpg"/>
          <p:cNvPicPr>
            <a:picLocks noGrp="1" noChangeAspect="1"/>
          </p:cNvPicPr>
          <p:nvPr>
            <p:ph idx="1"/>
          </p:nvPr>
        </p:nvPicPr>
        <p:blipFill>
          <a:blip r:embed="rId2">
            <a:extLst>
              <a:ext uri="{28A0092B-C50C-407E-A947-70E740481C1C}">
                <a14:useLocalDpi xmlns:a14="http://schemas.microsoft.com/office/drawing/2010/main" val="0"/>
              </a:ext>
            </a:extLst>
          </a:blip>
          <a:srcRect l="-72940" r="-72940"/>
          <a:stretch>
            <a:fillRect/>
          </a:stretch>
        </p:blipFill>
        <p:spPr/>
      </p:pic>
    </p:spTree>
    <p:extLst>
      <p:ext uri="{BB962C8B-B14F-4D97-AF65-F5344CB8AC3E}">
        <p14:creationId xmlns:p14="http://schemas.microsoft.com/office/powerpoint/2010/main" val="216721799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Camp Artists’ Walk in 2015</a:t>
            </a:r>
            <a:br>
              <a:rPr lang="en-US" sz="2800" dirty="0" smtClean="0"/>
            </a:br>
            <a:r>
              <a:rPr lang="en-US" sz="2400" dirty="0" smtClean="0"/>
              <a:t>(David Carment)</a:t>
            </a:r>
            <a:endParaRPr lang="en-US" sz="2400" dirty="0"/>
          </a:p>
        </p:txBody>
      </p:sp>
      <p:pic>
        <p:nvPicPr>
          <p:cNvPr id="6" name="Content Placeholder 5" descr="ACCURLEW1.jpg"/>
          <p:cNvPicPr>
            <a:picLocks noGrp="1" noChangeAspect="1"/>
          </p:cNvPicPr>
          <p:nvPr>
            <p:ph idx="1"/>
          </p:nvPr>
        </p:nvPicPr>
        <p:blipFill>
          <a:blip r:embed="rId2">
            <a:extLst>
              <a:ext uri="{28A0092B-C50C-407E-A947-70E740481C1C}">
                <a14:useLocalDpi xmlns:a14="http://schemas.microsoft.com/office/drawing/2010/main" val="0"/>
              </a:ext>
            </a:extLst>
          </a:blip>
          <a:srcRect l="-59293" r="-59293"/>
          <a:stretch>
            <a:fillRect/>
          </a:stretch>
        </p:blipFill>
        <p:spPr/>
      </p:pic>
    </p:spTree>
    <p:extLst>
      <p:ext uri="{BB962C8B-B14F-4D97-AF65-F5344CB8AC3E}">
        <p14:creationId xmlns:p14="http://schemas.microsoft.com/office/powerpoint/2010/main" val="299396169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Camp Artists’ Walk in 2015</a:t>
            </a:r>
            <a:br>
              <a:rPr lang="en-US" sz="2800" dirty="0" smtClean="0"/>
            </a:br>
            <a:r>
              <a:rPr lang="en-US" sz="2400" dirty="0" smtClean="0"/>
              <a:t>(David Carment)</a:t>
            </a:r>
            <a:endParaRPr lang="en-US" sz="2400" dirty="0"/>
          </a:p>
        </p:txBody>
      </p:sp>
      <p:pic>
        <p:nvPicPr>
          <p:cNvPr id="4" name="Content Placeholder 3" descr="ACCURLEW2.jpg"/>
          <p:cNvPicPr>
            <a:picLocks noGrp="1" noChangeAspect="1"/>
          </p:cNvPicPr>
          <p:nvPr>
            <p:ph idx="1"/>
          </p:nvPr>
        </p:nvPicPr>
        <p:blipFill>
          <a:blip r:embed="rId2">
            <a:extLst>
              <a:ext uri="{28A0092B-C50C-407E-A947-70E740481C1C}">
                <a14:useLocalDpi xmlns:a14="http://schemas.microsoft.com/office/drawing/2010/main" val="0"/>
              </a:ext>
            </a:extLst>
          </a:blip>
          <a:srcRect l="-80731" r="-80731"/>
          <a:stretch>
            <a:fillRect/>
          </a:stretch>
        </p:blipFill>
        <p:spPr/>
      </p:pic>
    </p:spTree>
    <p:extLst>
      <p:ext uri="{BB962C8B-B14F-4D97-AF65-F5344CB8AC3E}">
        <p14:creationId xmlns:p14="http://schemas.microsoft.com/office/powerpoint/2010/main" val="419215426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Camp Artists’ Walk in 2015</a:t>
            </a:r>
            <a:br>
              <a:rPr lang="en-US" sz="2800" dirty="0" smtClean="0"/>
            </a:br>
            <a:r>
              <a:rPr lang="en-US" sz="2400" dirty="0" smtClean="0"/>
              <a:t>(David Carment)</a:t>
            </a:r>
            <a:endParaRPr lang="en-US" sz="2400" dirty="0"/>
          </a:p>
        </p:txBody>
      </p:sp>
      <p:pic>
        <p:nvPicPr>
          <p:cNvPr id="4" name="Content Placeholder 3" descr="ACCURLEW3.jpg"/>
          <p:cNvPicPr>
            <a:picLocks noGrp="1" noChangeAspect="1"/>
          </p:cNvPicPr>
          <p:nvPr>
            <p:ph idx="1"/>
          </p:nvPr>
        </p:nvPicPr>
        <p:blipFill>
          <a:blip r:embed="rId2">
            <a:extLst>
              <a:ext uri="{28A0092B-C50C-407E-A947-70E740481C1C}">
                <a14:useLocalDpi xmlns:a14="http://schemas.microsoft.com/office/drawing/2010/main" val="0"/>
              </a:ext>
            </a:extLst>
          </a:blip>
          <a:srcRect l="-53160" r="-53160"/>
          <a:stretch>
            <a:fillRect/>
          </a:stretch>
        </p:blipFill>
        <p:spPr/>
      </p:pic>
    </p:spTree>
    <p:extLst>
      <p:ext uri="{BB962C8B-B14F-4D97-AF65-F5344CB8AC3E}">
        <p14:creationId xmlns:p14="http://schemas.microsoft.com/office/powerpoint/2010/main" val="27607845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Camp Artists’ Walk in 2015</a:t>
            </a:r>
            <a:br>
              <a:rPr lang="en-US" sz="2800" dirty="0" smtClean="0"/>
            </a:br>
            <a:r>
              <a:rPr lang="en-US" sz="2400" dirty="0" smtClean="0"/>
              <a:t>(David Carment)</a:t>
            </a:r>
            <a:endParaRPr lang="en-US" sz="2400" dirty="0"/>
          </a:p>
        </p:txBody>
      </p:sp>
      <p:pic>
        <p:nvPicPr>
          <p:cNvPr id="5" name="Content Placeholder 4" descr="ACCURLEW4.jpg"/>
          <p:cNvPicPr>
            <a:picLocks noGrp="1" noChangeAspect="1"/>
          </p:cNvPicPr>
          <p:nvPr>
            <p:ph idx="1"/>
          </p:nvPr>
        </p:nvPicPr>
        <p:blipFill>
          <a:blip r:embed="rId2">
            <a:extLst>
              <a:ext uri="{28A0092B-C50C-407E-A947-70E740481C1C}">
                <a14:useLocalDpi xmlns:a14="http://schemas.microsoft.com/office/drawing/2010/main" val="0"/>
              </a:ext>
            </a:extLst>
          </a:blip>
          <a:srcRect l="-34975" r="-34975"/>
          <a:stretch>
            <a:fillRect/>
          </a:stretch>
        </p:blipFill>
        <p:spPr/>
      </p:pic>
    </p:spTree>
    <p:extLst>
      <p:ext uri="{BB962C8B-B14F-4D97-AF65-F5344CB8AC3E}">
        <p14:creationId xmlns:p14="http://schemas.microsoft.com/office/powerpoint/2010/main" val="259549039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Camp site in 2015</a:t>
            </a:r>
            <a:br>
              <a:rPr lang="en-US" sz="2800" dirty="0" smtClean="0"/>
            </a:br>
            <a:r>
              <a:rPr lang="en-US" sz="2400" dirty="0" smtClean="0"/>
              <a:t>(David Carment)</a:t>
            </a:r>
            <a:endParaRPr lang="en-US" sz="2400" dirty="0"/>
          </a:p>
        </p:txBody>
      </p:sp>
      <p:pic>
        <p:nvPicPr>
          <p:cNvPr id="4" name="Content Placeholder 3" descr="ACCURLEW6.jpg"/>
          <p:cNvPicPr>
            <a:picLocks noGrp="1" noChangeAspect="1"/>
          </p:cNvPicPr>
          <p:nvPr>
            <p:ph idx="1"/>
          </p:nvPr>
        </p:nvPicPr>
        <p:blipFill>
          <a:blip r:embed="rId2">
            <a:extLst>
              <a:ext uri="{28A0092B-C50C-407E-A947-70E740481C1C}">
                <a14:useLocalDpi xmlns:a14="http://schemas.microsoft.com/office/drawing/2010/main" val="0"/>
              </a:ext>
            </a:extLst>
          </a:blip>
          <a:srcRect l="-16961" r="-16961"/>
          <a:stretch>
            <a:fillRect/>
          </a:stretch>
        </p:blipFill>
        <p:spPr/>
      </p:pic>
    </p:spTree>
    <p:extLst>
      <p:ext uri="{BB962C8B-B14F-4D97-AF65-F5344CB8AC3E}">
        <p14:creationId xmlns:p14="http://schemas.microsoft.com/office/powerpoint/2010/main" val="189212253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Arthur </a:t>
            </a:r>
            <a:r>
              <a:rPr lang="en-US" sz="2800" dirty="0" err="1" smtClean="0"/>
              <a:t>Streeton’s</a:t>
            </a:r>
            <a:r>
              <a:rPr lang="en-US" sz="2800" dirty="0" smtClean="0"/>
              <a:t> tree at Curlew Camp site in 2015</a:t>
            </a:r>
            <a:r>
              <a:rPr lang="en-US" sz="2400" dirty="0" smtClean="0"/>
              <a:t/>
            </a:r>
            <a:br>
              <a:rPr lang="en-US" sz="2400" dirty="0" smtClean="0"/>
            </a:br>
            <a:r>
              <a:rPr lang="en-US" sz="2400" dirty="0" smtClean="0"/>
              <a:t>(David Carment)</a:t>
            </a:r>
            <a:endParaRPr lang="en-US" sz="2400" dirty="0"/>
          </a:p>
        </p:txBody>
      </p:sp>
      <p:pic>
        <p:nvPicPr>
          <p:cNvPr id="4" name="Content Placeholder 3" descr="ACCURLEW7.jpg"/>
          <p:cNvPicPr>
            <a:picLocks noGrp="1" noChangeAspect="1"/>
          </p:cNvPicPr>
          <p:nvPr>
            <p:ph idx="1"/>
          </p:nvPr>
        </p:nvPicPr>
        <p:blipFill>
          <a:blip r:embed="rId2">
            <a:extLst>
              <a:ext uri="{28A0092B-C50C-407E-A947-70E740481C1C}">
                <a14:useLocalDpi xmlns:a14="http://schemas.microsoft.com/office/drawing/2010/main" val="0"/>
              </a:ext>
            </a:extLst>
          </a:blip>
          <a:srcRect l="-18187" r="-18187"/>
          <a:stretch>
            <a:fillRect/>
          </a:stretch>
        </p:blipFill>
        <p:spPr/>
      </p:pic>
    </p:spTree>
    <p:extLst>
      <p:ext uri="{BB962C8B-B14F-4D97-AF65-F5344CB8AC3E}">
        <p14:creationId xmlns:p14="http://schemas.microsoft.com/office/powerpoint/2010/main" val="123697224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Camp site in 2015</a:t>
            </a:r>
            <a:br>
              <a:rPr lang="en-US" sz="2800" dirty="0" smtClean="0"/>
            </a:br>
            <a:r>
              <a:rPr lang="en-US" sz="2400" dirty="0" smtClean="0"/>
              <a:t>(David Carment)</a:t>
            </a:r>
            <a:endParaRPr lang="en-US" sz="2400" dirty="0"/>
          </a:p>
        </p:txBody>
      </p:sp>
      <p:pic>
        <p:nvPicPr>
          <p:cNvPr id="4" name="Content Placeholder 3" descr="ACCURLEW8.jpg"/>
          <p:cNvPicPr>
            <a:picLocks noGrp="1" noChangeAspect="1"/>
          </p:cNvPicPr>
          <p:nvPr>
            <p:ph idx="1"/>
          </p:nvPr>
        </p:nvPicPr>
        <p:blipFill>
          <a:blip r:embed="rId2">
            <a:extLst>
              <a:ext uri="{28A0092B-C50C-407E-A947-70E740481C1C}">
                <a14:useLocalDpi xmlns:a14="http://schemas.microsoft.com/office/drawing/2010/main" val="0"/>
              </a:ext>
            </a:extLst>
          </a:blip>
          <a:srcRect l="-49366" r="-49366"/>
          <a:stretch>
            <a:fillRect/>
          </a:stretch>
        </p:blipFill>
        <p:spPr/>
      </p:pic>
    </p:spTree>
    <p:extLst>
      <p:ext uri="{BB962C8B-B14F-4D97-AF65-F5344CB8AC3E}">
        <p14:creationId xmlns:p14="http://schemas.microsoft.com/office/powerpoint/2010/main" val="52615880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The view of Little Sirius Cove from Curlew Camp site in 2015</a:t>
            </a:r>
            <a:br>
              <a:rPr lang="en-US" sz="2800" dirty="0" smtClean="0"/>
            </a:br>
            <a:r>
              <a:rPr lang="en-US" sz="2400" dirty="0" smtClean="0"/>
              <a:t>(David Carment)</a:t>
            </a:r>
            <a:endParaRPr lang="en-US" sz="2400" dirty="0"/>
          </a:p>
        </p:txBody>
      </p:sp>
      <p:pic>
        <p:nvPicPr>
          <p:cNvPr id="4" name="Content Placeholder 3" descr="ACCURLEW9.jpg"/>
          <p:cNvPicPr>
            <a:picLocks noGrp="1" noChangeAspect="1"/>
          </p:cNvPicPr>
          <p:nvPr>
            <p:ph idx="1"/>
          </p:nvPr>
        </p:nvPicPr>
        <p:blipFill>
          <a:blip r:embed="rId2">
            <a:extLst>
              <a:ext uri="{28A0092B-C50C-407E-A947-70E740481C1C}">
                <a14:useLocalDpi xmlns:a14="http://schemas.microsoft.com/office/drawing/2010/main" val="0"/>
              </a:ext>
            </a:extLst>
          </a:blip>
          <a:srcRect l="-18187" r="-18187"/>
          <a:stretch>
            <a:fillRect/>
          </a:stretch>
        </p:blipFill>
        <p:spPr/>
      </p:pic>
    </p:spTree>
    <p:extLst>
      <p:ext uri="{BB962C8B-B14F-4D97-AF65-F5344CB8AC3E}">
        <p14:creationId xmlns:p14="http://schemas.microsoft.com/office/powerpoint/2010/main" val="351903334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Camp site in 2015</a:t>
            </a:r>
            <a:br>
              <a:rPr lang="en-US" sz="2800" dirty="0" smtClean="0"/>
            </a:br>
            <a:r>
              <a:rPr lang="en-US" sz="2400" dirty="0" smtClean="0"/>
              <a:t>(David Carment)</a:t>
            </a:r>
            <a:endParaRPr lang="en-US" sz="2400" dirty="0"/>
          </a:p>
        </p:txBody>
      </p:sp>
      <p:pic>
        <p:nvPicPr>
          <p:cNvPr id="4" name="Content Placeholder 3" descr="ACCURLEW10.jpg"/>
          <p:cNvPicPr>
            <a:picLocks noGrp="1" noChangeAspect="1"/>
          </p:cNvPicPr>
          <p:nvPr>
            <p:ph idx="1"/>
          </p:nvPr>
        </p:nvPicPr>
        <p:blipFill>
          <a:blip r:embed="rId2">
            <a:extLst>
              <a:ext uri="{28A0092B-C50C-407E-A947-70E740481C1C}">
                <a14:useLocalDpi xmlns:a14="http://schemas.microsoft.com/office/drawing/2010/main" val="0"/>
              </a:ext>
            </a:extLst>
          </a:blip>
          <a:srcRect l="-57775" r="-57775"/>
          <a:stretch>
            <a:fillRect/>
          </a:stretch>
        </p:blipFill>
        <p:spPr/>
      </p:pic>
    </p:spTree>
    <p:extLst>
      <p:ext uri="{BB962C8B-B14F-4D97-AF65-F5344CB8AC3E}">
        <p14:creationId xmlns:p14="http://schemas.microsoft.com/office/powerpoint/2010/main" val="211525502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‘CURLEW 1890’ at Curlew Camp site in 2015</a:t>
            </a:r>
            <a:br>
              <a:rPr lang="en-US" sz="2800" dirty="0" smtClean="0"/>
            </a:br>
            <a:r>
              <a:rPr lang="en-US" sz="2400" dirty="0" smtClean="0"/>
              <a:t>(David Carment)</a:t>
            </a:r>
            <a:endParaRPr lang="en-US" sz="2400" dirty="0"/>
          </a:p>
        </p:txBody>
      </p:sp>
      <p:pic>
        <p:nvPicPr>
          <p:cNvPr id="4" name="Content Placeholder 3" descr="ACCURLEW11.jpg"/>
          <p:cNvPicPr>
            <a:picLocks noGrp="1" noChangeAspect="1"/>
          </p:cNvPicPr>
          <p:nvPr>
            <p:ph idx="1"/>
          </p:nvPr>
        </p:nvPicPr>
        <p:blipFill>
          <a:blip r:embed="rId2">
            <a:extLst>
              <a:ext uri="{28A0092B-C50C-407E-A947-70E740481C1C}">
                <a14:useLocalDpi xmlns:a14="http://schemas.microsoft.com/office/drawing/2010/main" val="0"/>
              </a:ext>
            </a:extLst>
          </a:blip>
          <a:srcRect t="-1004" b="-1004"/>
          <a:stretch>
            <a:fillRect/>
          </a:stretch>
        </p:blipFill>
        <p:spPr/>
      </p:pic>
    </p:spTree>
    <p:extLst>
      <p:ext uri="{BB962C8B-B14F-4D97-AF65-F5344CB8AC3E}">
        <p14:creationId xmlns:p14="http://schemas.microsoft.com/office/powerpoint/2010/main" val="44230165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Whiting Beach in 2015</a:t>
            </a:r>
            <a:br>
              <a:rPr lang="en-US" sz="2800" dirty="0" smtClean="0"/>
            </a:br>
            <a:r>
              <a:rPr lang="en-US" sz="2400" dirty="0" smtClean="0"/>
              <a:t>(David Carment)</a:t>
            </a:r>
            <a:endParaRPr lang="en-US" sz="2400" dirty="0"/>
          </a:p>
        </p:txBody>
      </p:sp>
      <p:pic>
        <p:nvPicPr>
          <p:cNvPr id="4" name="Content Placeholder 3" descr="ACCURLEW13.jpg"/>
          <p:cNvPicPr>
            <a:picLocks noGrp="1" noChangeAspect="1"/>
          </p:cNvPicPr>
          <p:nvPr>
            <p:ph idx="1"/>
          </p:nvPr>
        </p:nvPicPr>
        <p:blipFill>
          <a:blip r:embed="rId2">
            <a:extLst>
              <a:ext uri="{28A0092B-C50C-407E-A947-70E740481C1C}">
                <a14:useLocalDpi xmlns:a14="http://schemas.microsoft.com/office/drawing/2010/main" val="0"/>
              </a:ext>
            </a:extLst>
          </a:blip>
          <a:srcRect l="-18187" r="-18187"/>
          <a:stretch>
            <a:fillRect/>
          </a:stretch>
        </p:blipFill>
        <p:spPr/>
      </p:pic>
    </p:spTree>
    <p:extLst>
      <p:ext uri="{BB962C8B-B14F-4D97-AF65-F5344CB8AC3E}">
        <p14:creationId xmlns:p14="http://schemas.microsoft.com/office/powerpoint/2010/main" val="122239277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Little Sirius Cove 2015</a:t>
            </a:r>
            <a:br>
              <a:rPr lang="en-US" sz="2800" dirty="0" smtClean="0"/>
            </a:br>
            <a:r>
              <a:rPr lang="en-US" sz="2400" dirty="0" smtClean="0"/>
              <a:t>(David Carment)</a:t>
            </a:r>
            <a:endParaRPr lang="en-US" sz="2400" dirty="0"/>
          </a:p>
        </p:txBody>
      </p:sp>
      <p:pic>
        <p:nvPicPr>
          <p:cNvPr id="4" name="Content Placeholder 3" descr="ACCURLEW14.jpg"/>
          <p:cNvPicPr>
            <a:picLocks noGrp="1" noChangeAspect="1"/>
          </p:cNvPicPr>
          <p:nvPr>
            <p:ph idx="1"/>
          </p:nvPr>
        </p:nvPicPr>
        <p:blipFill>
          <a:blip r:embed="rId2">
            <a:extLst>
              <a:ext uri="{28A0092B-C50C-407E-A947-70E740481C1C}">
                <a14:useLocalDpi xmlns:a14="http://schemas.microsoft.com/office/drawing/2010/main" val="0"/>
              </a:ext>
            </a:extLst>
          </a:blip>
          <a:srcRect l="-23077" r="-23077"/>
          <a:stretch>
            <a:fillRect/>
          </a:stretch>
        </p:blipFill>
        <p:spPr/>
      </p:pic>
    </p:spTree>
    <p:extLst>
      <p:ext uri="{BB962C8B-B14F-4D97-AF65-F5344CB8AC3E}">
        <p14:creationId xmlns:p14="http://schemas.microsoft.com/office/powerpoint/2010/main" val="311666559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Little Sirius Cove 2015</a:t>
            </a:r>
            <a:br>
              <a:rPr lang="en-US" sz="2800" dirty="0" smtClean="0"/>
            </a:br>
            <a:r>
              <a:rPr lang="en-US" sz="2400" dirty="0" smtClean="0"/>
              <a:t>(David Carment)</a:t>
            </a:r>
            <a:endParaRPr lang="en-US" sz="2400" dirty="0"/>
          </a:p>
        </p:txBody>
      </p:sp>
      <p:pic>
        <p:nvPicPr>
          <p:cNvPr id="4" name="Content Placeholder 3" descr="ACCURLEW15.jpg"/>
          <p:cNvPicPr>
            <a:picLocks noGrp="1" noChangeAspect="1"/>
          </p:cNvPicPr>
          <p:nvPr>
            <p:ph idx="1"/>
          </p:nvPr>
        </p:nvPicPr>
        <p:blipFill>
          <a:blip r:embed="rId2">
            <a:extLst>
              <a:ext uri="{28A0092B-C50C-407E-A947-70E740481C1C}">
                <a14:useLocalDpi xmlns:a14="http://schemas.microsoft.com/office/drawing/2010/main" val="0"/>
              </a:ext>
            </a:extLst>
          </a:blip>
          <a:srcRect l="-18187" r="-18187"/>
          <a:stretch>
            <a:fillRect/>
          </a:stretch>
        </p:blipFill>
        <p:spPr/>
      </p:pic>
    </p:spTree>
    <p:extLst>
      <p:ext uri="{BB962C8B-B14F-4D97-AF65-F5344CB8AC3E}">
        <p14:creationId xmlns:p14="http://schemas.microsoft.com/office/powerpoint/2010/main" val="331248647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Arthur </a:t>
            </a:r>
            <a:r>
              <a:rPr lang="en-US" sz="2800" dirty="0" err="1" smtClean="0"/>
              <a:t>Streeton’s</a:t>
            </a:r>
            <a:r>
              <a:rPr lang="en-US" sz="2800" dirty="0" smtClean="0"/>
              <a:t> perspective at Little Sirius Cove 2015</a:t>
            </a:r>
            <a:br>
              <a:rPr lang="en-US" sz="2800" dirty="0" smtClean="0"/>
            </a:br>
            <a:r>
              <a:rPr lang="en-US" sz="2400" dirty="0" smtClean="0"/>
              <a:t>(David Carment)</a:t>
            </a:r>
            <a:endParaRPr lang="en-US" sz="2400" dirty="0"/>
          </a:p>
        </p:txBody>
      </p:sp>
      <p:pic>
        <p:nvPicPr>
          <p:cNvPr id="4" name="Content Placeholder 3" descr="ACCURLEW16.jpg"/>
          <p:cNvPicPr>
            <a:picLocks noGrp="1" noChangeAspect="1"/>
          </p:cNvPicPr>
          <p:nvPr>
            <p:ph idx="1"/>
          </p:nvPr>
        </p:nvPicPr>
        <p:blipFill>
          <a:blip r:embed="rId2">
            <a:extLst>
              <a:ext uri="{28A0092B-C50C-407E-A947-70E740481C1C}">
                <a14:useLocalDpi xmlns:a14="http://schemas.microsoft.com/office/drawing/2010/main" val="0"/>
              </a:ext>
            </a:extLst>
          </a:blip>
          <a:srcRect l="-46980" r="-46980"/>
          <a:stretch>
            <a:fillRect/>
          </a:stretch>
        </p:blipFill>
        <p:spPr/>
      </p:pic>
    </p:spTree>
    <p:extLst>
      <p:ext uri="{BB962C8B-B14F-4D97-AF65-F5344CB8AC3E}">
        <p14:creationId xmlns:p14="http://schemas.microsoft.com/office/powerpoint/2010/main" val="247116077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Further Information</a:t>
            </a:r>
            <a:endParaRPr lang="en-US" sz="2800" dirty="0"/>
          </a:p>
        </p:txBody>
      </p:sp>
      <p:sp>
        <p:nvSpPr>
          <p:cNvPr id="3" name="Content Placeholder 2"/>
          <p:cNvSpPr>
            <a:spLocks noGrp="1"/>
          </p:cNvSpPr>
          <p:nvPr>
            <p:ph idx="1"/>
          </p:nvPr>
        </p:nvSpPr>
        <p:spPr>
          <a:xfrm>
            <a:off x="457200" y="1417638"/>
            <a:ext cx="8229600" cy="4708525"/>
          </a:xfrm>
        </p:spPr>
        <p:txBody>
          <a:bodyPr>
            <a:noAutofit/>
          </a:bodyPr>
          <a:lstStyle/>
          <a:p>
            <a:pPr marL="0" indent="0">
              <a:buNone/>
            </a:pPr>
            <a:r>
              <a:rPr lang="en-US" sz="2400" dirty="0" smtClean="0"/>
              <a:t>Curlew Artists’ Camp Self-Guided Tour | Mosman Art Gallery, </a:t>
            </a:r>
            <a:r>
              <a:rPr lang="en-US" sz="2400" dirty="0" smtClean="0">
                <a:hlinkClick r:id="rId2"/>
              </a:rPr>
              <a:t>http://mosmanartgallery.org.au/exhibitions/curlew-artists-camp-self-guided-tour</a:t>
            </a:r>
            <a:r>
              <a:rPr lang="en-US" sz="2400" dirty="0" smtClean="0"/>
              <a:t>, accessed 30 December 2015 (download app). </a:t>
            </a:r>
          </a:p>
          <a:p>
            <a:pPr marL="0" indent="0">
              <a:buNone/>
            </a:pPr>
            <a:endParaRPr lang="en-US" sz="2400" dirty="0"/>
          </a:p>
          <a:p>
            <a:pPr marL="0" indent="0">
              <a:buNone/>
            </a:pPr>
            <a:r>
              <a:rPr lang="en-US" sz="2400" dirty="0" smtClean="0"/>
              <a:t>Mosman Historical Society, </a:t>
            </a:r>
            <a:r>
              <a:rPr lang="en-US" sz="2400" i="1" dirty="0" smtClean="0"/>
              <a:t>Historic Guide to Balmoral </a:t>
            </a:r>
            <a:r>
              <a:rPr lang="en-US" sz="2400" dirty="0" smtClean="0"/>
              <a:t>&amp; </a:t>
            </a:r>
            <a:r>
              <a:rPr lang="en-US" sz="2400" i="1" dirty="0" smtClean="0"/>
              <a:t>Historic Guide to the </a:t>
            </a:r>
            <a:r>
              <a:rPr lang="en-US" sz="2400" i="1" dirty="0" err="1" smtClean="0"/>
              <a:t>Bradleys</a:t>
            </a:r>
            <a:r>
              <a:rPr lang="en-US" sz="2400" i="1" dirty="0" smtClean="0"/>
              <a:t> Head Area</a:t>
            </a:r>
            <a:r>
              <a:rPr lang="en-US" sz="2400" dirty="0" smtClean="0"/>
              <a:t>, Mosman, 2010. </a:t>
            </a:r>
          </a:p>
          <a:p>
            <a:pPr marL="0" indent="0">
              <a:buNone/>
            </a:pPr>
            <a:endParaRPr lang="en-US" sz="2400" dirty="0" smtClean="0"/>
          </a:p>
          <a:p>
            <a:pPr marL="0" indent="0">
              <a:buNone/>
            </a:pPr>
            <a:r>
              <a:rPr lang="en-US" sz="2400" dirty="0" smtClean="0"/>
              <a:t>Gavin Souter, </a:t>
            </a:r>
            <a:r>
              <a:rPr lang="en-US" sz="2400" i="1" dirty="0" smtClean="0"/>
              <a:t>Time &amp; Tides: A Middle Harbour Memoir</a:t>
            </a:r>
            <a:r>
              <a:rPr lang="en-US" sz="2400" dirty="0" smtClean="0"/>
              <a:t>, Simon &amp; Schuster, Sydney, 2004. </a:t>
            </a:r>
          </a:p>
          <a:p>
            <a:pPr marL="0" indent="0">
              <a:buNone/>
            </a:pPr>
            <a:endParaRPr lang="en-US" sz="2400" dirty="0"/>
          </a:p>
          <a:p>
            <a:pPr marL="0" indent="0">
              <a:buNone/>
            </a:pPr>
            <a:r>
              <a:rPr lang="en-US" sz="2400" dirty="0" err="1" smtClean="0"/>
              <a:t>Albie</a:t>
            </a:r>
            <a:r>
              <a:rPr lang="en-US" sz="2400" dirty="0" smtClean="0"/>
              <a:t> </a:t>
            </a:r>
            <a:r>
              <a:rPr lang="en-US" sz="2400" dirty="0" err="1" smtClean="0"/>
              <a:t>Thoms</a:t>
            </a:r>
            <a:r>
              <a:rPr lang="en-US" sz="2400" dirty="0" smtClean="0"/>
              <a:t> </a:t>
            </a:r>
            <a:r>
              <a:rPr lang="en-US" sz="2400" i="1" dirty="0" smtClean="0"/>
              <a:t>et al</a:t>
            </a:r>
            <a:r>
              <a:rPr lang="en-US" sz="2400" dirty="0" smtClean="0"/>
              <a:t>, </a:t>
            </a:r>
            <a:r>
              <a:rPr lang="en-US" sz="2400" i="1" dirty="0" smtClean="0"/>
              <a:t>Bohemians in the Bush: The Artists’ Camps of Mosman</a:t>
            </a:r>
            <a:r>
              <a:rPr lang="en-US" sz="2400" dirty="0" smtClean="0"/>
              <a:t>, Art Gallery of New South Wales, Sydney, 1991. </a:t>
            </a:r>
          </a:p>
        </p:txBody>
      </p:sp>
    </p:spTree>
    <p:extLst>
      <p:ext uri="{BB962C8B-B14F-4D97-AF65-F5344CB8AC3E}">
        <p14:creationId xmlns:p14="http://schemas.microsoft.com/office/powerpoint/2010/main" val="350737855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243</TotalTime>
  <Words>573</Words>
  <Application>Microsoft Macintosh PowerPoint</Application>
  <PresentationFormat>On-screen Show (4:3)</PresentationFormat>
  <Paragraphs>48</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MOSMAN’S ARTISTS’ CAMPS</vt:lpstr>
      <vt:lpstr>Mosman in 1893 showing the artists’ camps’ positions (Albie Thoms et al, Bohemians in the Bush: The Artists’ Camps of Mosman, Art Gallery of New South Wales, Sydney, 1991)</vt:lpstr>
      <vt:lpstr>PowerPoint Presentation</vt:lpstr>
      <vt:lpstr>Julian Ashton painting en plein air (Julian Ashton Art School)</vt:lpstr>
      <vt:lpstr>Euroka Camp, Edwards Beach (Balmoral)</vt:lpstr>
      <vt:lpstr>Euroka Camp  (Mosman Library)</vt:lpstr>
      <vt:lpstr>Charles Conder, Balmoral Beach 1888 (private collection)</vt:lpstr>
      <vt:lpstr>Sydney Long, Balmoral 1892 (private collection)</vt:lpstr>
      <vt:lpstr>Euroka Camp site in 2015 (David Carment)</vt:lpstr>
      <vt:lpstr>The plaque at Euroka Camp site in 2015 (David Carment)</vt:lpstr>
      <vt:lpstr>Curlew Camp, Little Sirius Cove</vt:lpstr>
      <vt:lpstr>Curlew Camp (Fred Delmar, private collection)</vt:lpstr>
      <vt:lpstr>The interior of Fred Lane’s tent at Curlew Camp (Norman Studios, Jean Rubensohn Collection)</vt:lpstr>
      <vt:lpstr>Playing cricket at Whiting Beach near Curlew Camp (R. Cherry, private collection)</vt:lpstr>
      <vt:lpstr>Tom Roberts, The camp, Sirius Cove 1899 (Art Gallery of New South Wales)</vt:lpstr>
      <vt:lpstr>Arthur Streeton, Near Streeton’s Camp at Sirius Cove 1892 (New England Regional Art Museum)</vt:lpstr>
      <vt:lpstr>Curlew Camp Artists’ Walk in 2015 (David Carment)</vt:lpstr>
      <vt:lpstr>Curlew Camp Artists’ Walk in 2015 (David Carment)</vt:lpstr>
      <vt:lpstr>Curlew Camp Artists’ Walk in 2015 (David Carment)</vt:lpstr>
      <vt:lpstr>Curlew Camp Artists’ Walk in 2015 (David Carment)</vt:lpstr>
      <vt:lpstr>Curlew Camp site in 2015 (David Carment)</vt:lpstr>
      <vt:lpstr>Arthur Streeton’s tree at Curlew Camp site in 2015 (David Carment)</vt:lpstr>
      <vt:lpstr>Curlew Camp site in 2015 (David Carment)</vt:lpstr>
      <vt:lpstr>The view of Little Sirius Cove from Curlew Camp site in 2015 (David Carment)</vt:lpstr>
      <vt:lpstr>Curlew Camp site in 2015 (David Carment)</vt:lpstr>
      <vt:lpstr>‘CURLEW 1890’ at Curlew Camp site in 2015 (David Carment)</vt:lpstr>
      <vt:lpstr>Whiting Beach in 2015 (David Carment)</vt:lpstr>
      <vt:lpstr>Little Sirius Cove 2015 (David Carment)</vt:lpstr>
      <vt:lpstr>Little Sirius Cove 2015 (David Carment)</vt:lpstr>
      <vt:lpstr>Arthur Streeton’s perspective at Little Sirius Cove 2015 (David Carment)</vt:lpstr>
      <vt:lpstr>Further Information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MOSMAN’S ARTISTS CAMPS</dc:title>
  <dc:creator>David Carment</dc:creator>
  <cp:lastModifiedBy>David Carment</cp:lastModifiedBy>
  <cp:revision>37</cp:revision>
  <dcterms:created xsi:type="dcterms:W3CDTF">2015-12-30T04:28:32Z</dcterms:created>
  <dcterms:modified xsi:type="dcterms:W3CDTF">2016-01-05T03:34:44Z</dcterms:modified>
</cp:coreProperties>
</file>